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60" r:id="rId5"/>
    <p:sldId id="263" r:id="rId6"/>
    <p:sldId id="262" r:id="rId7"/>
    <p:sldId id="261" r:id="rId8"/>
    <p:sldId id="264" r:id="rId9"/>
    <p:sldId id="265" r:id="rId10"/>
    <p:sldId id="267" r:id="rId11"/>
    <p:sldId id="268" r:id="rId12"/>
    <p:sldId id="269" r:id="rId13"/>
    <p:sldId id="287" r:id="rId14"/>
    <p:sldId id="273" r:id="rId15"/>
    <p:sldId id="272" r:id="rId16"/>
    <p:sldId id="288" r:id="rId17"/>
    <p:sldId id="290" r:id="rId18"/>
    <p:sldId id="289" r:id="rId19"/>
    <p:sldId id="296" r:id="rId20"/>
    <p:sldId id="298" r:id="rId21"/>
    <p:sldId id="291" r:id="rId22"/>
    <p:sldId id="297" r:id="rId23"/>
    <p:sldId id="301" r:id="rId24"/>
    <p:sldId id="302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57C54B-5642-844B-A5AB-6EEC4E359499}" v="544" dt="2022-01-19T14:17:58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54" autoAdjust="0"/>
    <p:restoredTop sz="86398" autoAdjust="0"/>
  </p:normalViewPr>
  <p:slideViewPr>
    <p:cSldViewPr snapToGrid="0" snapToObjects="1">
      <p:cViewPr varScale="1">
        <p:scale>
          <a:sx n="86" d="100"/>
          <a:sy n="86" d="100"/>
        </p:scale>
        <p:origin x="23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0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7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Introduction: What is AI?</a:t>
            </a:r>
          </a:p>
          <a:p>
            <a:endParaRPr lang="en-US" b="1" dirty="0"/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19 January 2021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772F-7C1A-5148-B1CB-65A16F48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49" y="663193"/>
            <a:ext cx="10515600" cy="538041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Artificial intelligence is the study of </a:t>
            </a:r>
            <a:r>
              <a:rPr lang="en-US" sz="5400" b="1" dirty="0">
                <a:solidFill>
                  <a:srgbClr val="C00000"/>
                </a:solidFill>
              </a:rPr>
              <a:t>heuristic</a:t>
            </a:r>
            <a:r>
              <a:rPr lang="en-US" sz="5400" dirty="0"/>
              <a:t>, </a:t>
            </a:r>
            <a:r>
              <a:rPr lang="en-US" sz="5400" i="1" dirty="0"/>
              <a:t>possibly </a:t>
            </a:r>
            <a:r>
              <a:rPr lang="en-US" sz="5400" b="1" i="1" dirty="0"/>
              <a:t>sub-optimal algorithmic</a:t>
            </a:r>
            <a:r>
              <a:rPr lang="en-US" sz="5400" i="1" dirty="0"/>
              <a:t> solutions </a:t>
            </a:r>
            <a:r>
              <a:rPr lang="en-US" sz="5400" dirty="0"/>
              <a:t>to </a:t>
            </a:r>
          </a:p>
          <a:p>
            <a:pPr algn="ctr"/>
            <a:r>
              <a:rPr lang="en-US" sz="5400" b="1" dirty="0"/>
              <a:t>NP-hard problems</a:t>
            </a:r>
            <a:r>
              <a:rPr lang="en-US" sz="5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0DDA7-4EC9-7945-901A-EE058F832E21}"/>
              </a:ext>
            </a:extLst>
          </p:cNvPr>
          <p:cNvSpPr/>
          <p:nvPr/>
        </p:nvSpPr>
        <p:spPr>
          <a:xfrm>
            <a:off x="3228976" y="2114545"/>
            <a:ext cx="3043238" cy="112871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9FE0-3C6C-A742-A377-FD2254C7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A1E40-87EC-C547-BC31-C24E1F47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63344"/>
            <a:ext cx="10515600" cy="4351338"/>
          </a:xfrm>
        </p:spPr>
        <p:txBody>
          <a:bodyPr>
            <a:normAutofit/>
          </a:bodyPr>
          <a:lstStyle/>
          <a:p>
            <a:r>
              <a:rPr lang="en-US" sz="3000" dirty="0"/>
              <a:t>A </a:t>
            </a:r>
            <a:r>
              <a:rPr lang="en-US" sz="3000" b="1" dirty="0"/>
              <a:t>function, technique, rule, or other approach </a:t>
            </a:r>
            <a:r>
              <a:rPr lang="en-US" sz="3000" dirty="0"/>
              <a:t>to solving a problem that is </a:t>
            </a:r>
            <a:r>
              <a:rPr lang="en-US" sz="3000" b="1" dirty="0"/>
              <a:t>practical</a:t>
            </a:r>
            <a:r>
              <a:rPr lang="en-US" sz="3000" dirty="0"/>
              <a:t> and returns a </a:t>
            </a:r>
            <a:r>
              <a:rPr lang="en-US" sz="3000" i="1" dirty="0"/>
              <a:t>good enough </a:t>
            </a:r>
            <a:r>
              <a:rPr lang="en-US" sz="3000" dirty="0"/>
              <a:t>(possibly sub-optimal)</a:t>
            </a:r>
            <a:r>
              <a:rPr lang="en-US" sz="3000" i="1" dirty="0"/>
              <a:t> </a:t>
            </a:r>
            <a:r>
              <a:rPr lang="en-US" sz="3000" dirty="0"/>
              <a:t>solution.</a:t>
            </a:r>
          </a:p>
          <a:p>
            <a:r>
              <a:rPr lang="en-US" sz="3000" i="1" dirty="0"/>
              <a:t>Often encodes domain knowledge!</a:t>
            </a:r>
          </a:p>
          <a:p>
            <a:pPr>
              <a:lnSpc>
                <a:spcPct val="110000"/>
              </a:lnSpc>
            </a:pPr>
            <a:r>
              <a:rPr lang="en-US" sz="2200" i="1" dirty="0"/>
              <a:t>(i.e., uses some specialized knowledge about the problem space)</a:t>
            </a:r>
          </a:p>
        </p:txBody>
      </p:sp>
    </p:spTree>
    <p:extLst>
      <p:ext uri="{BB962C8B-B14F-4D97-AF65-F5344CB8AC3E}">
        <p14:creationId xmlns:p14="http://schemas.microsoft.com/office/powerpoint/2010/main" val="296575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F58E-CDFA-6240-9E5A-1696A2C1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(preview of unit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7706-229E-1F4F-8B0D-60183D1A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49069"/>
            <a:ext cx="1104595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Boolean satisfiability problem (SAT)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Find an assignment of the variables to make the whole expression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NP-complete (in NP and as hard as the hardest problems in NP)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real-world problems can be expressed as SAT!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DPLL algorithm – foundation that uses cost function + search to find solutions</a:t>
            </a:r>
          </a:p>
        </p:txBody>
      </p:sp>
    </p:spTree>
    <p:extLst>
      <p:ext uri="{BB962C8B-B14F-4D97-AF65-F5344CB8AC3E}">
        <p14:creationId xmlns:p14="http://schemas.microsoft.com/office/powerpoint/2010/main" val="49587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CE19B-4531-244F-82D5-3B13D1480D1D}"/>
              </a:ext>
            </a:extLst>
          </p:cNvPr>
          <p:cNvSpPr txBox="1"/>
          <p:nvPr/>
        </p:nvSpPr>
        <p:spPr>
          <a:xfrm>
            <a:off x="5132784" y="3086085"/>
            <a:ext cx="159305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/>
              <a:t>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C58C2-1391-DA45-9482-FFE7F1162A7B}"/>
              </a:ext>
            </a:extLst>
          </p:cNvPr>
          <p:cNvSpPr txBox="1"/>
          <p:nvPr/>
        </p:nvSpPr>
        <p:spPr>
          <a:xfrm>
            <a:off x="1457325" y="1654462"/>
            <a:ext cx="23145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6799B-CD94-5D4C-BD01-531F74D83360}"/>
              </a:ext>
            </a:extLst>
          </p:cNvPr>
          <p:cNvSpPr txBox="1"/>
          <p:nvPr/>
        </p:nvSpPr>
        <p:spPr>
          <a:xfrm>
            <a:off x="7158038" y="1654463"/>
            <a:ext cx="46196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/>
              <a:t>Probability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03D71-7678-C24A-ACCB-CD6B91E3E3BC}"/>
              </a:ext>
            </a:extLst>
          </p:cNvPr>
          <p:cNvSpPr txBox="1"/>
          <p:nvPr/>
        </p:nvSpPr>
        <p:spPr>
          <a:xfrm>
            <a:off x="1843088" y="4516056"/>
            <a:ext cx="8172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/>
              <a:t>Artificial Intelligence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1469AA-5836-A44F-857A-B1FD267AA1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</a:rPr>
              <a:t>Or as I like to call it…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“applied computer science”</a:t>
            </a:r>
          </a:p>
        </p:txBody>
      </p:sp>
    </p:spTree>
    <p:extLst>
      <p:ext uri="{BB962C8B-B14F-4D97-AF65-F5344CB8AC3E}">
        <p14:creationId xmlns:p14="http://schemas.microsoft.com/office/powerpoint/2010/main" val="16806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0B33-1EBA-9540-83C5-9431D00A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5189-0A05-FA4D-BB62-380F010A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5522976" cy="37345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SAT/SMT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Heuristic search (e.g., games, web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176E94-73EB-9247-9F47-9D417A6BE47C}"/>
              </a:ext>
            </a:extLst>
          </p:cNvPr>
          <p:cNvSpPr txBox="1">
            <a:spLocks/>
          </p:cNvSpPr>
          <p:nvPr/>
        </p:nvSpPr>
        <p:spPr>
          <a:xfrm>
            <a:off x="6096000" y="2291969"/>
            <a:ext cx="5522976" cy="3734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Not AI: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Data-driven solutions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Philosophy of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7F61AF-A64D-324C-8500-E69009CABD18}"/>
              </a:ext>
            </a:extLst>
          </p:cNvPr>
          <p:cNvSpPr/>
          <p:nvPr/>
        </p:nvSpPr>
        <p:spPr>
          <a:xfrm>
            <a:off x="6096000" y="4814888"/>
            <a:ext cx="2847975" cy="121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CB5DC-8C93-7342-9B67-3DD4FE4A55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</a:rPr>
              <a:t>Where’s the “artificial intelligence”?</a:t>
            </a:r>
          </a:p>
        </p:txBody>
      </p:sp>
    </p:spTree>
    <p:extLst>
      <p:ext uri="{BB962C8B-B14F-4D97-AF65-F5344CB8AC3E}">
        <p14:creationId xmlns:p14="http://schemas.microsoft.com/office/powerpoint/2010/main" val="37417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0B33-1EBA-9540-83C5-9431D00A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5189-0A05-FA4D-BB62-380F010A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5522976" cy="37345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SAT/SMT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Heuristic search (e.g., games, web 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176E94-73EB-9247-9F47-9D417A6BE47C}"/>
              </a:ext>
            </a:extLst>
          </p:cNvPr>
          <p:cNvSpPr txBox="1">
            <a:spLocks/>
          </p:cNvSpPr>
          <p:nvPr/>
        </p:nvSpPr>
        <p:spPr>
          <a:xfrm>
            <a:off x="6096000" y="2291969"/>
            <a:ext cx="5522976" cy="3734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Not AI: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Data-driven solutions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Philosophy of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Cognitive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D4DB7-3BC7-EA4B-B087-1AC55BE185EC}"/>
              </a:ext>
            </a:extLst>
          </p:cNvPr>
          <p:cNvSpPr txBox="1"/>
          <p:nvPr/>
        </p:nvSpPr>
        <p:spPr>
          <a:xfrm>
            <a:off x="3050381" y="324433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219DE-4619-1F49-B3F0-F5341A2273F7}"/>
              </a:ext>
            </a:extLst>
          </p:cNvPr>
          <p:cNvSpPr txBox="1"/>
          <p:nvPr/>
        </p:nvSpPr>
        <p:spPr>
          <a:xfrm>
            <a:off x="3050381" y="324433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07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36BEA9-E8AF-7644-83DF-A411AD298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081" y="-277090"/>
            <a:ext cx="12634791" cy="82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ssell &amp;amp; Norvig, Artificial Intelligence: A Modern Approach | Pearson">
            <a:extLst>
              <a:ext uri="{FF2B5EF4-FFF2-40B4-BE49-F238E27FC236}">
                <a16:creationId xmlns:a16="http://schemas.microsoft.com/office/drawing/2014/main" id="{CC52046F-E3D7-734D-9908-EE759556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-277090"/>
            <a:ext cx="2896385" cy="35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ussell &amp;amp; Norvig, Artificial Intelligence: A Modern Approach: International  Edition, 3rd Edition | Pearson">
            <a:extLst>
              <a:ext uri="{FF2B5EF4-FFF2-40B4-BE49-F238E27FC236}">
                <a16:creationId xmlns:a16="http://schemas.microsoft.com/office/drawing/2014/main" id="{9207831B-3F68-084E-8F5F-66A9776F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5302">
            <a:off x="7716675" y="1322614"/>
            <a:ext cx="2896385" cy="36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56C69E-5B3D-194F-8EEB-6492F5CF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1269">
            <a:off x="9803938" y="334178"/>
            <a:ext cx="2762827" cy="34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D31A6-6C9C-D144-98B6-F31142DB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958" y="5458895"/>
            <a:ext cx="4750168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Why do we call it AI?</a:t>
            </a:r>
          </a:p>
        </p:txBody>
      </p:sp>
    </p:spTree>
    <p:extLst>
      <p:ext uri="{BB962C8B-B14F-4D97-AF65-F5344CB8AC3E}">
        <p14:creationId xmlns:p14="http://schemas.microsoft.com/office/powerpoint/2010/main" val="42823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76EA904-A7F3-B34A-862B-7216935F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"/>
            <a:ext cx="6190735" cy="5556184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8FC70157-269E-4279-A71A-9BD098295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948" y="214693"/>
            <a:ext cx="5239265" cy="1325563"/>
          </a:xfrm>
        </p:spPr>
        <p:txBody>
          <a:bodyPr/>
          <a:lstStyle/>
          <a:p>
            <a:r>
              <a:rPr lang="en-US" dirty="0"/>
              <a:t>Stay Measured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A4480D5-6D37-4902-AADC-5A8E3F16B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100" y="1432987"/>
            <a:ext cx="5574959" cy="5210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can be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Complementary methods for understanding: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Analytic/Formal/Interpretable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Numerical/Empirical/Explainable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Apply critical inquiry directly to forehead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88051C2C-63F5-44F1-93C4-53D2300121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r>
              <a:rPr lang="en-US" dirty="0"/>
              <a:t>The use of this meme macro does not condone the behavior of any of the individuals represented therein.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B13A0-896B-AA49-A2A1-6E0886AEF55D}"/>
              </a:ext>
            </a:extLst>
          </p:cNvPr>
          <p:cNvSpPr txBox="1"/>
          <p:nvPr/>
        </p:nvSpPr>
        <p:spPr>
          <a:xfrm>
            <a:off x="3276600" y="1464056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Abnegating</a:t>
            </a:r>
          </a:p>
        </p:txBody>
      </p:sp>
    </p:spTree>
    <p:extLst>
      <p:ext uri="{BB962C8B-B14F-4D97-AF65-F5344CB8AC3E}">
        <p14:creationId xmlns:p14="http://schemas.microsoft.com/office/powerpoint/2010/main" val="19823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5D89044A-5161-447D-A5E2-5EECFA3DE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624" r="24455" b="1"/>
          <a:stretch/>
        </p:blipFill>
        <p:spPr>
          <a:xfrm>
            <a:off x="20" y="1"/>
            <a:ext cx="6190715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D31A6-6C9C-D144-98B6-F31142DB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Syllabus Time</a:t>
            </a:r>
          </a:p>
        </p:txBody>
      </p:sp>
      <p:pic>
        <p:nvPicPr>
          <p:cNvPr id="6" name="Content Placeholder 5" descr="Qr code&#10;&#10;Description automatically generated">
            <a:extLst>
              <a:ext uri="{FF2B5EF4-FFF2-40B4-BE49-F238E27FC236}">
                <a16:creationId xmlns:a16="http://schemas.microsoft.com/office/drawing/2014/main" id="{D2898AAA-EB39-C243-B574-A4D9E0873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37230" y="2292350"/>
            <a:ext cx="4365890" cy="4351338"/>
          </a:xfrm>
        </p:spPr>
      </p:pic>
    </p:spTree>
    <p:extLst>
      <p:ext uri="{BB962C8B-B14F-4D97-AF65-F5344CB8AC3E}">
        <p14:creationId xmlns:p14="http://schemas.microsoft.com/office/powerpoint/2010/main" val="10492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42DC-F1F5-1041-A1F7-E087675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796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2435A1-199C-DA45-8AD6-175A9961E851}"/>
              </a:ext>
            </a:extLst>
          </p:cNvPr>
          <p:cNvSpPr/>
          <p:nvPr/>
        </p:nvSpPr>
        <p:spPr>
          <a:xfrm>
            <a:off x="194831" y="1186290"/>
            <a:ext cx="968951" cy="4624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EE3E4-8A2E-D64A-A23F-EAA0912F9FFD}"/>
              </a:ext>
            </a:extLst>
          </p:cNvPr>
          <p:cNvSpPr/>
          <p:nvPr/>
        </p:nvSpPr>
        <p:spPr>
          <a:xfrm>
            <a:off x="9615922" y="3295071"/>
            <a:ext cx="1550842" cy="46240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2F2D65B2-87F3-0F48-AF87-6C26C935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2" y="-1"/>
            <a:ext cx="1316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>
            <a:extLst>
              <a:ext uri="{FF2B5EF4-FFF2-40B4-BE49-F238E27FC236}">
                <a16:creationId xmlns:a16="http://schemas.microsoft.com/office/drawing/2014/main" id="{BFEC8321-AA06-AE43-AB31-EE5E209DC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1DAF871C-B863-A146-8524-2DF295139E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36981603-EA57-2E40-A219-E6F0C7D674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matrix">
            <a:extLst>
              <a:ext uri="{FF2B5EF4-FFF2-40B4-BE49-F238E27FC236}">
                <a16:creationId xmlns:a16="http://schemas.microsoft.com/office/drawing/2014/main" id="{55D76588-4122-D34B-8929-927FA45E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563" y="-621492"/>
            <a:ext cx="13773525" cy="108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nimax - Wikipedia">
            <a:extLst>
              <a:ext uri="{FF2B5EF4-FFF2-40B4-BE49-F238E27FC236}">
                <a16:creationId xmlns:a16="http://schemas.microsoft.com/office/drawing/2014/main" id="{F9BEFAE4-D20E-F840-BD3F-3E330A7D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177" y="1718467"/>
            <a:ext cx="7494829" cy="34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xplosion 2 8">
            <a:extLst>
              <a:ext uri="{FF2B5EF4-FFF2-40B4-BE49-F238E27FC236}">
                <a16:creationId xmlns:a16="http://schemas.microsoft.com/office/drawing/2014/main" id="{A468075B-6C6B-6448-8664-F140B5DF6B4F}"/>
              </a:ext>
            </a:extLst>
          </p:cNvPr>
          <p:cNvSpPr/>
          <p:nvPr/>
        </p:nvSpPr>
        <p:spPr>
          <a:xfrm>
            <a:off x="8116723" y="-942982"/>
            <a:ext cx="5927891" cy="461486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Implemented as glorified if-statements.</a:t>
            </a:r>
          </a:p>
        </p:txBody>
      </p:sp>
      <p:sp>
        <p:nvSpPr>
          <p:cNvPr id="15" name="Explosion 2 14">
            <a:extLst>
              <a:ext uri="{FF2B5EF4-FFF2-40B4-BE49-F238E27FC236}">
                <a16:creationId xmlns:a16="http://schemas.microsoft.com/office/drawing/2014/main" id="{41716921-1586-8248-BFA0-29C83C9A39E8}"/>
              </a:ext>
            </a:extLst>
          </p:cNvPr>
          <p:cNvSpPr/>
          <p:nvPr/>
        </p:nvSpPr>
        <p:spPr>
          <a:xfrm>
            <a:off x="-1352550" y="2700343"/>
            <a:ext cx="6505375" cy="545782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Can be understood as part of classical computer science!</a:t>
            </a:r>
          </a:p>
        </p:txBody>
      </p:sp>
    </p:spTree>
    <p:extLst>
      <p:ext uri="{BB962C8B-B14F-4D97-AF65-F5344CB8AC3E}">
        <p14:creationId xmlns:p14="http://schemas.microsoft.com/office/powerpoint/2010/main" val="28635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42DC-F1F5-1041-A1F7-E087675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796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46222D-BF8F-2D46-BC8A-7D997DD232E1}"/>
              </a:ext>
            </a:extLst>
          </p:cNvPr>
          <p:cNvSpPr/>
          <p:nvPr/>
        </p:nvSpPr>
        <p:spPr>
          <a:xfrm>
            <a:off x="0" y="0"/>
            <a:ext cx="12192000" cy="710796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tx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8075D67-1536-1948-8237-A687F0B8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167"/>
            <a:ext cx="4993649" cy="7173131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4F5D009-4290-6140-A435-C9234C18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49" y="0"/>
            <a:ext cx="4631614" cy="3439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343D27-A479-7449-BE8B-4554644200D5}"/>
              </a:ext>
            </a:extLst>
          </p:cNvPr>
          <p:cNvSpPr/>
          <p:nvPr/>
        </p:nvSpPr>
        <p:spPr>
          <a:xfrm>
            <a:off x="5075306" y="1994566"/>
            <a:ext cx="4307310" cy="634327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4107A-DD6B-C84A-91BF-9C611643908F}"/>
              </a:ext>
            </a:extLst>
          </p:cNvPr>
          <p:cNvSpPr/>
          <p:nvPr/>
        </p:nvSpPr>
        <p:spPr>
          <a:xfrm>
            <a:off x="1326650" y="4816716"/>
            <a:ext cx="959370" cy="54976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3731C-D832-3048-B80F-1CB8E20227E8}"/>
              </a:ext>
            </a:extLst>
          </p:cNvPr>
          <p:cNvSpPr/>
          <p:nvPr/>
        </p:nvSpPr>
        <p:spPr>
          <a:xfrm>
            <a:off x="2843155" y="4266953"/>
            <a:ext cx="959370" cy="54976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B9CCD-0072-474D-BD6E-1D68700A8ED5}"/>
              </a:ext>
            </a:extLst>
          </p:cNvPr>
          <p:cNvSpPr txBox="1"/>
          <p:nvPr/>
        </p:nvSpPr>
        <p:spPr>
          <a:xfrm>
            <a:off x="5096928" y="3370128"/>
            <a:ext cx="6453388" cy="348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Exam Info: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In person, on paper, closed-book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Make-up: within 1 week with note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50min class </a:t>
            </a:r>
            <a:r>
              <a:rPr lang="en-US" sz="3000" dirty="0">
                <a:sym typeface="Wingdings" pitchFamily="2" charset="2"/>
              </a:rPr>
              <a:t> aim for 25-30min exam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ym typeface="Wingdings" pitchFamily="2" charset="2"/>
              </a:rPr>
              <a:t>3pt deduction for leaving early</a:t>
            </a:r>
            <a:endParaRPr lang="en-US" sz="300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311244B0-D7B3-B740-AB24-8AD62AE77296}"/>
              </a:ext>
            </a:extLst>
          </p:cNvPr>
          <p:cNvSpPr/>
          <p:nvPr/>
        </p:nvSpPr>
        <p:spPr>
          <a:xfrm>
            <a:off x="794084" y="2935705"/>
            <a:ext cx="4199565" cy="3585411"/>
          </a:xfrm>
          <a:prstGeom prst="wedgeEllipseCallout">
            <a:avLst>
              <a:gd name="adj1" fmla="val 50791"/>
              <a:gd name="adj2" fmla="val 48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Only applies if you take the exam at the regular time.</a:t>
            </a:r>
          </a:p>
        </p:txBody>
      </p:sp>
    </p:spTree>
    <p:extLst>
      <p:ext uri="{BB962C8B-B14F-4D97-AF65-F5344CB8AC3E}">
        <p14:creationId xmlns:p14="http://schemas.microsoft.com/office/powerpoint/2010/main" val="4286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42DC-F1F5-1041-A1F7-E087675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796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F700C-262D-3A40-A298-C90395F79E1C}"/>
              </a:ext>
            </a:extLst>
          </p:cNvPr>
          <p:cNvSpPr/>
          <p:nvPr/>
        </p:nvSpPr>
        <p:spPr>
          <a:xfrm>
            <a:off x="2723282" y="3221177"/>
            <a:ext cx="5677767" cy="93345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5BD88D-74EE-AC41-AC0E-F9B2B7AB2AC5}"/>
              </a:ext>
            </a:extLst>
          </p:cNvPr>
          <p:cNvSpPr txBox="1"/>
          <p:nvPr/>
        </p:nvSpPr>
        <p:spPr>
          <a:xfrm>
            <a:off x="5738612" y="-97326"/>
            <a:ext cx="6453388" cy="72322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Assignment Info: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Programming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Soft deadline: exams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Hard deadline: last day of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Quasi-self-graded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Submit in BB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Soft deadline: 1 week before exam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Hard deadline: 1 class before exam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/>
              <a:t>Autograded</a:t>
            </a:r>
            <a:r>
              <a:rPr lang="en-US" sz="2600" dirty="0"/>
              <a:t> in BB, infinite retry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 question </a:t>
            </a:r>
            <a:r>
              <a:rPr lang="en-US" sz="2600" dirty="0" err="1"/>
              <a:t>autograded</a:t>
            </a:r>
            <a:r>
              <a:rPr lang="en-US" sz="2600" dirty="0"/>
              <a:t> incorrectly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028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42DC-F1F5-1041-A1F7-E087675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796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F700C-262D-3A40-A298-C90395F79E1C}"/>
              </a:ext>
            </a:extLst>
          </p:cNvPr>
          <p:cNvSpPr/>
          <p:nvPr/>
        </p:nvSpPr>
        <p:spPr>
          <a:xfrm>
            <a:off x="2817530" y="4991099"/>
            <a:ext cx="5694811" cy="38215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CEFA9AB-1B22-DC4F-B13D-68E9DB0F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99" y="0"/>
            <a:ext cx="4631614" cy="34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CBC5D-6D0E-2D4B-9E4D-C83FCB8A5664}"/>
              </a:ext>
            </a:extLst>
          </p:cNvPr>
          <p:cNvSpPr/>
          <p:nvPr/>
        </p:nvSpPr>
        <p:spPr>
          <a:xfrm>
            <a:off x="6650999" y="2487553"/>
            <a:ext cx="4307310" cy="634327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EA62D-9441-FD47-BE19-3D2A2EA343B7}"/>
              </a:ext>
            </a:extLst>
          </p:cNvPr>
          <p:cNvSpPr txBox="1"/>
          <p:nvPr/>
        </p:nvSpPr>
        <p:spPr>
          <a:xfrm>
            <a:off x="0" y="1200893"/>
            <a:ext cx="6453388" cy="1830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If you think you know the incorrectly marked answer, submit a formal justification in BB.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B912D-8EED-AB44-9C42-A74864E50F32}"/>
              </a:ext>
            </a:extLst>
          </p:cNvPr>
          <p:cNvSpPr txBox="1"/>
          <p:nvPr/>
        </p:nvSpPr>
        <p:spPr>
          <a:xfrm>
            <a:off x="731011" y="3553981"/>
            <a:ext cx="6453388" cy="12305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There may be legit mistakes…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920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2E3C-B9EB-864A-AA5F-E90E042F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770-3114-D54A-89E1-76A02D56E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52C5AB3-DA24-7F4D-87CE-0D78507E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184" y="-76200"/>
            <a:ext cx="12743794" cy="69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9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242DC-F1F5-1041-A1F7-E08767558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0796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2435A1-199C-DA45-8AD6-175A9961E851}"/>
              </a:ext>
            </a:extLst>
          </p:cNvPr>
          <p:cNvSpPr/>
          <p:nvPr/>
        </p:nvSpPr>
        <p:spPr>
          <a:xfrm>
            <a:off x="2747531" y="1910190"/>
            <a:ext cx="5672569" cy="130926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6FF8D-25DB-DD45-9B6B-62E867488CC2}"/>
              </a:ext>
            </a:extLst>
          </p:cNvPr>
          <p:cNvSpPr/>
          <p:nvPr/>
        </p:nvSpPr>
        <p:spPr>
          <a:xfrm>
            <a:off x="194831" y="1993320"/>
            <a:ext cx="1329169" cy="44508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8CBCB4D-B52F-F749-AB49-6E76852A3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44" y="2438400"/>
            <a:ext cx="4318587" cy="43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9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0069-CC3F-914D-8AA0-104C407A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66749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D1FFC-878D-5D43-9B24-04FCBDB7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52601"/>
            <a:ext cx="10515600" cy="428625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Have you had a course in discrete math or other course that covers induction, basic set theory, propositional logic, and similar topics?</a:t>
            </a:r>
          </a:p>
          <a:p>
            <a:pPr marL="457200" indent="-457200">
              <a:buAutoNum type="alphaUcParenR"/>
            </a:pPr>
            <a:r>
              <a:rPr lang="en-US" sz="2200" dirty="0"/>
              <a:t>Yes, more than one such course</a:t>
            </a:r>
          </a:p>
          <a:p>
            <a:pPr marL="457200" indent="-457200">
              <a:buAutoNum type="alphaUcParenR"/>
            </a:pPr>
            <a:r>
              <a:rPr lang="en-US" sz="2200" dirty="0"/>
              <a:t>Yes, but only one</a:t>
            </a:r>
          </a:p>
          <a:p>
            <a:pPr marL="457200" indent="-457200">
              <a:buAutoNum type="alphaUcParenR"/>
            </a:pPr>
            <a:r>
              <a:rPr lang="en-US" sz="2200" dirty="0"/>
              <a:t>I think so? But it’s kind of fuzzy.</a:t>
            </a:r>
          </a:p>
          <a:p>
            <a:pPr marL="457200" indent="-457200">
              <a:buAutoNum type="alphaUcParenR"/>
            </a:pPr>
            <a:r>
              <a:rPr lang="en-US" sz="2200" dirty="0"/>
              <a:t>I don’t think so?</a:t>
            </a:r>
          </a:p>
          <a:p>
            <a:pPr marL="457200" indent="-457200">
              <a:buAutoNum type="alphaUcParenR"/>
            </a:pPr>
            <a:r>
              <a:rPr lang="en-US" sz="2200" dirty="0"/>
              <a:t>Definitely not</a:t>
            </a:r>
          </a:p>
        </p:txBody>
      </p:sp>
    </p:spTree>
    <p:extLst>
      <p:ext uri="{BB962C8B-B14F-4D97-AF65-F5344CB8AC3E}">
        <p14:creationId xmlns:p14="http://schemas.microsoft.com/office/powerpoint/2010/main" val="411285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772F-7C1A-5148-B1CB-65A16F48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49" y="663193"/>
            <a:ext cx="10515600" cy="538041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Artificial intelligence is the study of </a:t>
            </a:r>
            <a:r>
              <a:rPr lang="en-US" sz="5400" b="1" dirty="0">
                <a:solidFill>
                  <a:srgbClr val="C00000"/>
                </a:solidFill>
              </a:rPr>
              <a:t>heuristic</a:t>
            </a:r>
            <a:r>
              <a:rPr lang="en-US" sz="5400" dirty="0"/>
              <a:t>, </a:t>
            </a:r>
            <a:r>
              <a:rPr lang="en-US" sz="5400" i="1" dirty="0"/>
              <a:t>possibly </a:t>
            </a:r>
            <a:r>
              <a:rPr lang="en-US" sz="5400" b="1" i="1" dirty="0"/>
              <a:t>sub-optimal algorithmic</a:t>
            </a:r>
            <a:r>
              <a:rPr lang="en-US" sz="5400" i="1" dirty="0"/>
              <a:t> solutions </a:t>
            </a:r>
            <a:r>
              <a:rPr lang="en-US" sz="5400" dirty="0"/>
              <a:t>to </a:t>
            </a:r>
          </a:p>
          <a:p>
            <a:pPr algn="ctr"/>
            <a:r>
              <a:rPr lang="en-US" sz="5400" b="1" dirty="0"/>
              <a:t>NP-hard problems</a:t>
            </a:r>
            <a:r>
              <a:rPr lang="en-US" sz="5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0DDA7-4EC9-7945-901A-EE058F832E21}"/>
              </a:ext>
            </a:extLst>
          </p:cNvPr>
          <p:cNvSpPr/>
          <p:nvPr/>
        </p:nvSpPr>
        <p:spPr>
          <a:xfrm>
            <a:off x="2028825" y="4800595"/>
            <a:ext cx="7529513" cy="112871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 i="1" dirty="0"/>
                  <a:t>The study of the </a:t>
                </a:r>
                <a:r>
                  <a:rPr lang="en-US" sz="2600" b="1" i="1" dirty="0"/>
                  <a:t>classification</a:t>
                </a:r>
                <a:r>
                  <a:rPr lang="en-US" sz="2600" i="1" dirty="0"/>
                  <a:t> of </a:t>
                </a:r>
                <a:r>
                  <a:rPr lang="en-US" sz="2600" b="1" i="1" dirty="0"/>
                  <a:t>problems</a:t>
                </a:r>
                <a:r>
                  <a:rPr lang="en-US" sz="2600" i="1" dirty="0"/>
                  <a:t> according </a:t>
                </a:r>
                <a:r>
                  <a:rPr lang="en-US" sz="2600" b="1" i="1" dirty="0">
                    <a:solidFill>
                      <a:srgbClr val="C00000"/>
                    </a:solidFill>
                  </a:rPr>
                  <a:t>resources </a:t>
                </a:r>
                <a:r>
                  <a:rPr lang="en-US" sz="2600" i="1" dirty="0"/>
                  <a:t>required to compute </a:t>
                </a:r>
                <a:r>
                  <a:rPr lang="en-US" sz="2600" b="1" i="1" dirty="0"/>
                  <a:t>solutions</a:t>
                </a:r>
                <a:r>
                  <a:rPr lang="en-US" sz="2600" i="1" dirty="0"/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  <a:p>
                <a:pPr algn="ctr">
                  <a:lnSpc>
                    <a:spcPct val="110000"/>
                  </a:lnSpc>
                </a:pPr>
                <a:r>
                  <a:rPr lang="en-US" sz="2600" dirty="0"/>
                  <a:t>Time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92D4E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b="0" i="1" smtClean="0">
                        <a:solidFill>
                          <a:srgbClr val="92D4E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92D4EE"/>
                    </a:solidFill>
                  </a:rPr>
                  <a:t>Space </a:t>
                </a:r>
                <a:endParaRPr lang="en-US" sz="2600" dirty="0"/>
              </a:p>
              <a:p>
                <a:pPr algn="ctr"/>
                <a:endParaRPr lang="en-US" sz="2600" i="1" dirty="0"/>
              </a:p>
            </p:txBody>
          </p:sp>
        </mc:Choice>
        <mc:Fallback xmlns="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  <a:blipFill>
                <a:blip r:embed="rId3"/>
                <a:stretch>
                  <a:fillRect l="-918" r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57B840-2E94-5B44-9382-8C7999EF4E0E}"/>
              </a:ext>
            </a:extLst>
          </p:cNvPr>
          <p:cNvSpPr/>
          <p:nvPr/>
        </p:nvSpPr>
        <p:spPr>
          <a:xfrm>
            <a:off x="2271714" y="1659172"/>
            <a:ext cx="1671638" cy="50006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353DE-884C-2D43-96C1-264F9239C0DD}"/>
              </a:ext>
            </a:extLst>
          </p:cNvPr>
          <p:cNvSpPr/>
          <p:nvPr/>
        </p:nvSpPr>
        <p:spPr>
          <a:xfrm>
            <a:off x="2602448" y="3211979"/>
            <a:ext cx="985838" cy="1345733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 i="1" dirty="0"/>
                  <a:t>The study of the </a:t>
                </a:r>
                <a:r>
                  <a:rPr lang="en-US" sz="2600" b="1" i="1" dirty="0"/>
                  <a:t>classification</a:t>
                </a:r>
                <a:r>
                  <a:rPr lang="en-US" sz="2600" i="1" dirty="0"/>
                  <a:t> of </a:t>
                </a:r>
                <a:r>
                  <a:rPr lang="en-US" sz="2600" b="1" i="1" dirty="0"/>
                  <a:t>problems</a:t>
                </a:r>
                <a:r>
                  <a:rPr lang="en-US" sz="2600" i="1" dirty="0"/>
                  <a:t> according </a:t>
                </a:r>
                <a:r>
                  <a:rPr lang="en-US" sz="2600" b="1" i="1" dirty="0">
                    <a:solidFill>
                      <a:srgbClr val="C00000"/>
                    </a:solidFill>
                  </a:rPr>
                  <a:t>resources </a:t>
                </a:r>
                <a:r>
                  <a:rPr lang="en-US" sz="2600" i="1" dirty="0"/>
                  <a:t>required to compute </a:t>
                </a:r>
                <a:r>
                  <a:rPr lang="en-US" sz="2600" b="1" i="1" dirty="0"/>
                  <a:t>solutions</a:t>
                </a:r>
                <a:r>
                  <a:rPr lang="en-US" sz="2600" i="1" dirty="0"/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  <a:p>
                <a:pPr algn="ctr">
                  <a:lnSpc>
                    <a:spcPct val="110000"/>
                  </a:lnSpc>
                </a:pPr>
                <a:r>
                  <a:rPr lang="en-US" sz="2600" dirty="0"/>
                  <a:t>Time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Space </a:t>
                </a:r>
              </a:p>
              <a:p>
                <a:pPr algn="ctr"/>
                <a:endParaRPr lang="en-US" sz="2600" i="1" dirty="0"/>
              </a:p>
            </p:txBody>
          </p:sp>
        </mc:Choice>
        <mc:Fallback xmlns="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  <a:blipFill>
                <a:blip r:embed="rId3"/>
                <a:stretch>
                  <a:fillRect l="-918" r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F5351-FD37-5043-AA7A-97E5D62E6809}"/>
              </a:ext>
            </a:extLst>
          </p:cNvPr>
          <p:cNvSpPr/>
          <p:nvPr/>
        </p:nvSpPr>
        <p:spPr>
          <a:xfrm>
            <a:off x="2109529" y="868830"/>
            <a:ext cx="1876684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75EED-8363-1841-9974-0E1F2B67CCD0}"/>
              </a:ext>
            </a:extLst>
          </p:cNvPr>
          <p:cNvSpPr/>
          <p:nvPr/>
        </p:nvSpPr>
        <p:spPr>
          <a:xfrm>
            <a:off x="2157025" y="2421405"/>
            <a:ext cx="1876684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6838B-B642-C447-9927-35817BF334F4}"/>
              </a:ext>
            </a:extLst>
          </p:cNvPr>
          <p:cNvSpPr/>
          <p:nvPr/>
        </p:nvSpPr>
        <p:spPr>
          <a:xfrm>
            <a:off x="2157025" y="4860600"/>
            <a:ext cx="1876684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 i="1" dirty="0"/>
                  <a:t>The study of the </a:t>
                </a:r>
                <a:r>
                  <a:rPr lang="en-US" sz="2600" b="1" i="1" dirty="0"/>
                  <a:t>classification</a:t>
                </a:r>
                <a:r>
                  <a:rPr lang="en-US" sz="2600" i="1" dirty="0"/>
                  <a:t> of </a:t>
                </a:r>
                <a:r>
                  <a:rPr lang="en-US" sz="2600" b="1" i="1" dirty="0"/>
                  <a:t>problems</a:t>
                </a:r>
                <a:r>
                  <a:rPr lang="en-US" sz="2600" i="1" dirty="0"/>
                  <a:t> according </a:t>
                </a:r>
                <a:r>
                  <a:rPr lang="en-US" sz="2600" b="1" i="1" dirty="0">
                    <a:solidFill>
                      <a:srgbClr val="C00000"/>
                    </a:solidFill>
                  </a:rPr>
                  <a:t>resources </a:t>
                </a:r>
                <a:r>
                  <a:rPr lang="en-US" sz="2600" i="1" dirty="0"/>
                  <a:t>required to compute </a:t>
                </a:r>
                <a:r>
                  <a:rPr lang="en-US" sz="2600" b="1" i="1" dirty="0"/>
                  <a:t>solutions</a:t>
                </a:r>
                <a:r>
                  <a:rPr lang="en-US" sz="2600" i="1" dirty="0"/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sz="2600" dirty="0"/>
              </a:p>
              <a:p>
                <a:pPr algn="ctr">
                  <a:lnSpc>
                    <a:spcPct val="110000"/>
                  </a:lnSpc>
                </a:pPr>
                <a:r>
                  <a:rPr lang="en-US" sz="2600" dirty="0"/>
                  <a:t>Time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Space 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sz="2600" dirty="0"/>
                  <a:t>Randomness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Parallelism</a:t>
                </a:r>
              </a:p>
              <a:p>
                <a:pPr algn="ctr"/>
                <a:endParaRPr lang="en-US" sz="2600" i="1" dirty="0"/>
              </a:p>
            </p:txBody>
          </p:sp>
        </mc:Choice>
        <mc:Fallback xmlns="">
          <p:sp>
            <p:nvSpPr>
              <p:cNvPr id="71" name="Content Placeholder 3">
                <a:extLst>
                  <a:ext uri="{FF2B5EF4-FFF2-40B4-BE49-F238E27FC236}">
                    <a16:creationId xmlns:a16="http://schemas.microsoft.com/office/drawing/2014/main" id="{794B8EC5-0BA7-4102-91DC-5AC9F971E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7508" y="1937779"/>
                <a:ext cx="5974491" cy="4705528"/>
              </a:xfrm>
              <a:blipFill>
                <a:blip r:embed="rId3"/>
                <a:stretch>
                  <a:fillRect l="-918" r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22F1EC-F06B-224B-92C7-51EDC9EC9E5B}"/>
              </a:ext>
            </a:extLst>
          </p:cNvPr>
          <p:cNvSpPr/>
          <p:nvPr/>
        </p:nvSpPr>
        <p:spPr>
          <a:xfrm>
            <a:off x="2757486" y="3278655"/>
            <a:ext cx="414337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976EF7-00ED-244B-B545-178DA6E069F7}"/>
              </a:ext>
            </a:extLst>
          </p:cNvPr>
          <p:cNvSpPr/>
          <p:nvPr/>
        </p:nvSpPr>
        <p:spPr>
          <a:xfrm>
            <a:off x="2757486" y="4888379"/>
            <a:ext cx="414337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0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794B8EC5-0BA7-4102-91DC-5AC9F971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509" y="1937778"/>
            <a:ext cx="5758248" cy="49202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Classification: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find </a:t>
            </a:r>
            <a:r>
              <a:rPr lang="en-US" sz="2600" dirty="0"/>
              <a:t>a solution?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check </a:t>
            </a:r>
            <a:r>
              <a:rPr lang="en-US" sz="2600" dirty="0"/>
              <a:t>a solution?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600" dirty="0"/>
              <a:t>Sometimes we only know the complexity of #2…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So we </a:t>
            </a:r>
            <a:r>
              <a:rPr lang="en-US" sz="2600" b="1" dirty="0"/>
              <a:t>assume we just have </a:t>
            </a:r>
            <a:r>
              <a:rPr lang="en-US" sz="2600" dirty="0"/>
              <a:t>#1…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sz="2600" dirty="0"/>
          </a:p>
          <a:p>
            <a:pPr algn="ctr">
              <a:lnSpc>
                <a:spcPct val="100000"/>
              </a:lnSpc>
            </a:pPr>
            <a:r>
              <a:rPr lang="en-US" sz="2600" dirty="0"/>
              <a:t>“N” prefix == “non-determinism”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US" sz="2600" dirty="0"/>
          </a:p>
          <a:p>
            <a:pPr algn="ctr"/>
            <a:endParaRPr lang="en-US" sz="2600" dirty="0"/>
          </a:p>
        </p:txBody>
      </p:sp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CCA93-CDCB-854C-AC4A-EC386C642BB0}"/>
              </a:ext>
            </a:extLst>
          </p:cNvPr>
          <p:cNvSpPr/>
          <p:nvPr/>
        </p:nvSpPr>
        <p:spPr>
          <a:xfrm>
            <a:off x="2757486" y="3278655"/>
            <a:ext cx="414337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C2277-D091-5944-97C6-013D76854B1F}"/>
              </a:ext>
            </a:extLst>
          </p:cNvPr>
          <p:cNvSpPr/>
          <p:nvPr/>
        </p:nvSpPr>
        <p:spPr>
          <a:xfrm>
            <a:off x="2757486" y="4888379"/>
            <a:ext cx="414337" cy="54563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794B8EC5-0BA7-4102-91DC-5AC9F971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509" y="1937778"/>
            <a:ext cx="5758248" cy="49202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Classification: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find </a:t>
            </a:r>
            <a:r>
              <a:rPr lang="en-US" sz="2600" dirty="0"/>
              <a:t>a solution?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check </a:t>
            </a:r>
            <a:r>
              <a:rPr lang="en-US" sz="2600" dirty="0"/>
              <a:t>a solution?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algn="ctr">
              <a:lnSpc>
                <a:spcPct val="100000"/>
              </a:lnSpc>
            </a:pPr>
            <a:r>
              <a:rPr lang="en-US" sz="2600" dirty="0"/>
              <a:t>“P vs. NP”</a:t>
            </a:r>
          </a:p>
          <a:p>
            <a:pPr algn="ctr">
              <a:lnSpc>
                <a:spcPct val="100000"/>
              </a:lnSpc>
            </a:pPr>
            <a:r>
              <a:rPr lang="en-US" sz="2600" dirty="0"/>
              <a:t>P: #1 </a:t>
            </a:r>
            <a:r>
              <a:rPr lang="en-US" sz="2600" b="1" dirty="0"/>
              <a:t>AND</a:t>
            </a:r>
            <a:r>
              <a:rPr lang="en-US" sz="2600" dirty="0"/>
              <a:t> #2 </a:t>
            </a:r>
            <a:r>
              <a:rPr lang="en-US" sz="2600" i="1" dirty="0"/>
              <a:t>definitely</a:t>
            </a:r>
            <a:r>
              <a:rPr lang="en-US" sz="2600" dirty="0"/>
              <a:t> in polytime</a:t>
            </a:r>
          </a:p>
          <a:p>
            <a:pPr algn="ctr">
              <a:lnSpc>
                <a:spcPct val="100000"/>
              </a:lnSpc>
            </a:pPr>
            <a:endParaRPr lang="en-US" sz="2600" dirty="0"/>
          </a:p>
          <a:p>
            <a:pPr algn="ctr">
              <a:lnSpc>
                <a:spcPct val="100000"/>
              </a:lnSpc>
            </a:pPr>
            <a:r>
              <a:rPr lang="en-US" sz="2600" dirty="0"/>
              <a:t>NP: #2 </a:t>
            </a:r>
            <a:r>
              <a:rPr lang="en-US" sz="2600" i="1" dirty="0"/>
              <a:t>definitely </a:t>
            </a:r>
            <a:r>
              <a:rPr lang="en-US" sz="2600" dirty="0"/>
              <a:t>in polytime</a:t>
            </a:r>
          </a:p>
          <a:p>
            <a:pPr algn="ctr">
              <a:lnSpc>
                <a:spcPct val="100000"/>
              </a:lnSpc>
            </a:pPr>
            <a:r>
              <a:rPr lang="en-US" sz="2600" dirty="0"/>
              <a:t>#1 </a:t>
            </a:r>
            <a:r>
              <a:rPr lang="en-US" sz="2600" i="1" dirty="0"/>
              <a:t>at least </a:t>
            </a:r>
            <a:r>
              <a:rPr lang="en-US" sz="2600" dirty="0"/>
              <a:t>in polytime</a:t>
            </a:r>
          </a:p>
          <a:p>
            <a:pPr algn="ctr"/>
            <a:endParaRPr lang="en-US" sz="2600" dirty="0"/>
          </a:p>
        </p:txBody>
      </p:sp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C2277-D091-5944-97C6-013D76854B1F}"/>
              </a:ext>
            </a:extLst>
          </p:cNvPr>
          <p:cNvSpPr/>
          <p:nvPr/>
        </p:nvSpPr>
        <p:spPr>
          <a:xfrm>
            <a:off x="2681030" y="3273891"/>
            <a:ext cx="790833" cy="122667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mplexity class - Wikipedia">
            <a:extLst>
              <a:ext uri="{FF2B5EF4-FFF2-40B4-BE49-F238E27FC236}">
                <a16:creationId xmlns:a16="http://schemas.microsoft.com/office/drawing/2014/main" id="{A8936C06-E303-4347-8E86-C0BDB7A70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12216"/>
            <a:ext cx="6190735" cy="56335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9605-379F-3D4A-9956-0754441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61221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Computational Complexity Theory</a:t>
            </a:r>
          </a:p>
        </p:txBody>
      </p:sp>
      <p:sp>
        <p:nvSpPr>
          <p:cNvPr id="71" name="Content Placeholder 3">
            <a:extLst>
              <a:ext uri="{FF2B5EF4-FFF2-40B4-BE49-F238E27FC236}">
                <a16:creationId xmlns:a16="http://schemas.microsoft.com/office/drawing/2014/main" id="{794B8EC5-0BA7-4102-91DC-5AC9F971E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509" y="1937778"/>
            <a:ext cx="5758248" cy="49202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Classification: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find </a:t>
            </a:r>
            <a:r>
              <a:rPr lang="en-US" sz="2600" dirty="0"/>
              <a:t>a solution?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600" dirty="0"/>
              <a:t>How long to </a:t>
            </a:r>
            <a:r>
              <a:rPr lang="en-US" sz="2600" b="1" dirty="0"/>
              <a:t>check </a:t>
            </a:r>
            <a:r>
              <a:rPr lang="en-US" sz="2600" dirty="0"/>
              <a:t>a solution?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 algn="ctr"/>
            <a:r>
              <a:rPr lang="en-US" sz="2600" dirty="0"/>
              <a:t>Hard problems “start” in NP</a:t>
            </a:r>
          </a:p>
          <a:p>
            <a:pPr algn="ctr">
              <a:lnSpc>
                <a:spcPct val="110000"/>
              </a:lnSpc>
            </a:pPr>
            <a:r>
              <a:rPr lang="en-US" sz="2600" dirty="0"/>
              <a:t>NP-Hard: at least as hard as any problem in NP</a:t>
            </a:r>
          </a:p>
          <a:p>
            <a:pPr algn="ctr">
              <a:lnSpc>
                <a:spcPct val="100000"/>
              </a:lnSpc>
            </a:pPr>
            <a:r>
              <a:rPr lang="en-US" sz="2600" dirty="0"/>
              <a:t>Exact algorithmic solutions </a:t>
            </a:r>
            <a:r>
              <a:rPr lang="en-US" sz="2600" b="1" i="1" dirty="0"/>
              <a:t>may be </a:t>
            </a:r>
            <a:r>
              <a:rPr lang="en-US" sz="2600" dirty="0"/>
              <a:t>impractical</a:t>
            </a:r>
          </a:p>
        </p:txBody>
      </p:sp>
      <p:sp>
        <p:nvSpPr>
          <p:cNvPr id="73" name="Content Placeholder 4">
            <a:extLst>
              <a:ext uri="{FF2B5EF4-FFF2-40B4-BE49-F238E27FC236}">
                <a16:creationId xmlns:a16="http://schemas.microsoft.com/office/drawing/2014/main" id="{346502B3-C131-4A36-BE5E-2508A2F4AEC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6245784"/>
            <a:ext cx="5758248" cy="612216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(CS 125)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C2277-D091-5944-97C6-013D76854B1F}"/>
              </a:ext>
            </a:extLst>
          </p:cNvPr>
          <p:cNvSpPr/>
          <p:nvPr/>
        </p:nvSpPr>
        <p:spPr>
          <a:xfrm>
            <a:off x="1952367" y="711107"/>
            <a:ext cx="2233871" cy="308936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3CBFED61-6BD2-D64B-8C53-EEE2FF79BF2D}"/>
              </a:ext>
            </a:extLst>
          </p:cNvPr>
          <p:cNvSpPr/>
          <p:nvPr/>
        </p:nvSpPr>
        <p:spPr>
          <a:xfrm>
            <a:off x="1194386" y="3259304"/>
            <a:ext cx="5758248" cy="3743326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AI makes NP-Hard solutions practical!</a:t>
            </a:r>
          </a:p>
        </p:txBody>
      </p:sp>
    </p:spTree>
    <p:extLst>
      <p:ext uri="{BB962C8B-B14F-4D97-AF65-F5344CB8AC3E}">
        <p14:creationId xmlns:p14="http://schemas.microsoft.com/office/powerpoint/2010/main" val="22758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</TotalTime>
  <Words>746</Words>
  <Application>Microsoft Macintosh PowerPoint</Application>
  <PresentationFormat>Widescreen</PresentationFormat>
  <Paragraphs>146</Paragraphs>
  <Slides>25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PowerPoint Presentation</vt:lpstr>
      <vt:lpstr>PowerPoint Presentation</vt:lpstr>
      <vt:lpstr>Computational Complexity Theory</vt:lpstr>
      <vt:lpstr>Computational Complexity Theory</vt:lpstr>
      <vt:lpstr>Computational Complexity Theory</vt:lpstr>
      <vt:lpstr>Computational Complexity Theory</vt:lpstr>
      <vt:lpstr>Computational Complexity Theory</vt:lpstr>
      <vt:lpstr>Computational Complexity Theory</vt:lpstr>
      <vt:lpstr>PowerPoint Presentation</vt:lpstr>
      <vt:lpstr>heuristic</vt:lpstr>
      <vt:lpstr>Example (preview of unit 1)</vt:lpstr>
      <vt:lpstr>PowerPoint Presentation</vt:lpstr>
      <vt:lpstr>AI Problem Spaces</vt:lpstr>
      <vt:lpstr>AI Problem spaces</vt:lpstr>
      <vt:lpstr>Why do we call it AI?</vt:lpstr>
      <vt:lpstr>Stay Measured</vt:lpstr>
      <vt:lpstr>Syllabus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iClicker 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</cp:revision>
  <dcterms:created xsi:type="dcterms:W3CDTF">2021-08-30T08:24:49Z</dcterms:created>
  <dcterms:modified xsi:type="dcterms:W3CDTF">2022-01-20T15:41:25Z</dcterms:modified>
</cp:coreProperties>
</file>